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9" r:id="rId2"/>
    <p:sldId id="292" r:id="rId3"/>
    <p:sldId id="293" r:id="rId4"/>
    <p:sldId id="270" r:id="rId5"/>
    <p:sldId id="262" r:id="rId6"/>
    <p:sldId id="278" r:id="rId7"/>
    <p:sldId id="263" r:id="rId8"/>
    <p:sldId id="277" r:id="rId9"/>
    <p:sldId id="265" r:id="rId10"/>
    <p:sldId id="290" r:id="rId11"/>
    <p:sldId id="287" r:id="rId12"/>
    <p:sldId id="294" r:id="rId13"/>
    <p:sldId id="295" r:id="rId14"/>
    <p:sldId id="296" r:id="rId15"/>
    <p:sldId id="289" r:id="rId16"/>
    <p:sldId id="286" r:id="rId17"/>
    <p:sldId id="260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78366" autoAdjust="0"/>
  </p:normalViewPr>
  <p:slideViewPr>
    <p:cSldViewPr snapToGrid="0">
      <p:cViewPr varScale="1">
        <p:scale>
          <a:sx n="91" d="100"/>
          <a:sy n="91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95DEC-AA6F-442B-915E-8DD6A1940910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0745-CF59-4085-85AB-700AD89161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98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542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827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340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513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70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52A52-4D15-AD45-A635-50A9DB67F3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29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05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Around 60%</a:t>
            </a:r>
            <a:r>
              <a:rPr lang="en-AU" baseline="0" dirty="0" smtClean="0"/>
              <a:t> of the protein in our </a:t>
            </a:r>
            <a:r>
              <a:rPr lang="en-AU" baseline="0" dirty="0" err="1" smtClean="0"/>
              <a:t>euc</a:t>
            </a:r>
            <a:r>
              <a:rPr lang="en-AU" baseline="0" dirty="0" smtClean="0"/>
              <a:t> leaves was accounted for by photosynthesis proteins. 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mean abundances of the different functional</a:t>
            </a:r>
            <a:r>
              <a:rPr lang="en-AU" baseline="0" dirty="0" smtClean="0"/>
              <a:t> categories</a:t>
            </a:r>
            <a:r>
              <a:rPr lang="en-AU" dirty="0" smtClean="0"/>
              <a:t> shift around – as different samples have different proportions of protein within a</a:t>
            </a:r>
            <a:r>
              <a:rPr lang="en-AU" baseline="0" dirty="0" smtClean="0"/>
              <a:t> given functional category at a given rank.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There are some gaps in the data here because of the cumulative summing code I used – it finds the average proportion of total protein for a given rank, and if there aren’t any proteins from that rank for a particular functional category then there’s a gap. Or</a:t>
            </a:r>
            <a:r>
              <a:rPr lang="en-AU" baseline="0" dirty="0" smtClean="0"/>
              <a:t> just</a:t>
            </a:r>
            <a:r>
              <a:rPr lang="en-AU" dirty="0" smtClean="0"/>
              <a:t> a point if there was just one sample with a protein at that rank.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categories that have super abundant proteins – that would be Rubisco</a:t>
            </a:r>
            <a:r>
              <a:rPr lang="en-AU" baseline="0" dirty="0" smtClean="0"/>
              <a:t> in the Calvin cycle and ATP synthase – start off being the most abundant but are gradually replaced as we increase the number of proteins. 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705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1411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12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0139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988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080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Photosystem abundance tracks total protein abundance less tightly than Calvin cycle abundance does. Leaves</a:t>
            </a:r>
            <a:r>
              <a:rPr lang="en-AU" baseline="0" dirty="0" smtClean="0"/>
              <a:t> have more scope to alter proportional investment in photosystem proteins than Calvin cycle proteins.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Optimisation of carboxylation capacity more likely to be achieved by altering total leaf protein. One way to do this is by changing leaf mass per area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108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Leaves don’t produce more photosystem proteins as they become thicker, but they do produce more Calvin</a:t>
            </a:r>
            <a:r>
              <a:rPr lang="en-AU" baseline="0" dirty="0" smtClean="0"/>
              <a:t> cycle proteins (and pretty much every other category of protein). Suggests that carboxylation capacity is added by leaf thickening but there is no effect on light capture.</a:t>
            </a:r>
          </a:p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542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953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32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2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264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38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61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83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33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68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58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79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EA5E-5C9C-4DF9-A116-626E51481C23}" type="datetimeFigureOut">
              <a:rPr lang="en-AU" smtClean="0"/>
              <a:t>27/04/2017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40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30" y="531910"/>
            <a:ext cx="7421950" cy="41748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21" y="1797494"/>
            <a:ext cx="5669075" cy="31888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76" y="3978557"/>
            <a:ext cx="5669075" cy="3188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7268487" cy="408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58" y="132351"/>
            <a:ext cx="7421950" cy="4174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233" y="3668110"/>
            <a:ext cx="5669075" cy="3188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994" y="1049683"/>
            <a:ext cx="8061434" cy="4534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627207"/>
            <a:ext cx="8061434" cy="45345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52" y="706574"/>
            <a:ext cx="8061434" cy="45345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40" y="2306918"/>
            <a:ext cx="8061434" cy="4534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3" y="1460886"/>
            <a:ext cx="7268487" cy="4088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171" y="975004"/>
            <a:ext cx="7268487" cy="4088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79607"/>
            <a:ext cx="8061434" cy="4534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20" y="252319"/>
            <a:ext cx="7421950" cy="41748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633" y="3820510"/>
            <a:ext cx="5669075" cy="31888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33" y="3972910"/>
            <a:ext cx="5669075" cy="31888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433" y="4125310"/>
            <a:ext cx="5669075" cy="31888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55" y="2180279"/>
            <a:ext cx="7268487" cy="4088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64" y="152401"/>
            <a:ext cx="7421950" cy="4174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344" y="1314019"/>
            <a:ext cx="8061434" cy="45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5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2155558"/>
            <a:ext cx="5456142" cy="33726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86910" y="430765"/>
            <a:ext cx="8818179" cy="1325563"/>
          </a:xfrm>
        </p:spPr>
        <p:txBody>
          <a:bodyPr>
            <a:normAutofit/>
          </a:bodyPr>
          <a:lstStyle/>
          <a:p>
            <a:r>
              <a:rPr lang="en-AU" sz="3600" dirty="0" smtClean="0"/>
              <a:t>Environmental trends in leaf mass per area</a:t>
            </a:r>
            <a:endParaRPr lang="en-AU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6" y="2081730"/>
            <a:ext cx="5456142" cy="33726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92606" y="4087497"/>
            <a:ext cx="23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0.01, R</a:t>
            </a:r>
            <a:r>
              <a:rPr lang="en-AU" baseline="30000" dirty="0" smtClean="0"/>
              <a:t>2</a:t>
            </a:r>
            <a:r>
              <a:rPr lang="en-AU" dirty="0" smtClean="0"/>
              <a:t> = 0.19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9096819" y="4371723"/>
            <a:ext cx="248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</a:t>
            </a:r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 smtClean="0"/>
              <a:t> = 0.21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2385850" y="5360275"/>
            <a:ext cx="1692164" cy="2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845563" y="5286448"/>
            <a:ext cx="2271286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206176" y="5269680"/>
            <a:ext cx="2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Canopy openness (%)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177651" y="5238410"/>
            <a:ext cx="233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Precipitation (mm/</a:t>
            </a:r>
            <a:r>
              <a:rPr lang="en-AU" dirty="0" err="1" smtClean="0"/>
              <a:t>yr</a:t>
            </a:r>
            <a:r>
              <a:rPr lang="en-AU" dirty="0" smtClean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8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2155558"/>
            <a:ext cx="5456142" cy="33726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6" y="2081730"/>
            <a:ext cx="5456142" cy="33726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92606" y="4087497"/>
            <a:ext cx="23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0.01, R</a:t>
            </a:r>
            <a:r>
              <a:rPr lang="en-AU" baseline="30000" dirty="0" smtClean="0"/>
              <a:t>2</a:t>
            </a:r>
            <a:r>
              <a:rPr lang="en-AU" dirty="0" smtClean="0"/>
              <a:t> = 0.19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9096819" y="4371723"/>
            <a:ext cx="248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</a:t>
            </a:r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 smtClean="0"/>
              <a:t> = 0.21</a:t>
            </a:r>
            <a:endParaRPr lang="en-AU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09" y="5612347"/>
            <a:ext cx="1109836" cy="11098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31" y="5642166"/>
            <a:ext cx="1109836" cy="110983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92163" y="2052344"/>
            <a:ext cx="5541077" cy="36257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6141956" y="2051050"/>
            <a:ext cx="5456142" cy="36257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686910" y="430765"/>
            <a:ext cx="8818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smtClean="0"/>
              <a:t>Environmental trends in leaf mass per area</a:t>
            </a:r>
            <a:endParaRPr lang="en-AU" sz="3600" dirty="0"/>
          </a:p>
        </p:txBody>
      </p:sp>
      <p:sp>
        <p:nvSpPr>
          <p:cNvPr id="30" name="Rectangle 29"/>
          <p:cNvSpPr/>
          <p:nvPr/>
        </p:nvSpPr>
        <p:spPr>
          <a:xfrm>
            <a:off x="7845563" y="5286448"/>
            <a:ext cx="2271286" cy="273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/>
          <p:cNvSpPr txBox="1"/>
          <p:nvPr/>
        </p:nvSpPr>
        <p:spPr>
          <a:xfrm>
            <a:off x="8177651" y="5238410"/>
            <a:ext cx="233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Precipitation (mm/</a:t>
            </a:r>
            <a:r>
              <a:rPr lang="en-AU" dirty="0" err="1" smtClean="0"/>
              <a:t>yr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2385850" y="5360275"/>
            <a:ext cx="1692164" cy="2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/>
          <p:cNvSpPr txBox="1"/>
          <p:nvPr/>
        </p:nvSpPr>
        <p:spPr>
          <a:xfrm>
            <a:off x="2206176" y="5269680"/>
            <a:ext cx="2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Canopy openness (%)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95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367"/>
            <a:ext cx="10515600" cy="1325563"/>
          </a:xfrm>
        </p:spPr>
        <p:txBody>
          <a:bodyPr/>
          <a:lstStyle/>
          <a:p>
            <a:r>
              <a:rPr lang="en-AU" sz="3600" dirty="0" smtClean="0"/>
              <a:t>Summary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067"/>
            <a:ext cx="10515600" cy="4351338"/>
          </a:xfrm>
        </p:spPr>
        <p:txBody>
          <a:bodyPr>
            <a:normAutofit/>
          </a:bodyPr>
          <a:lstStyle/>
          <a:p>
            <a:r>
              <a:rPr lang="en-AU" dirty="0" smtClean="0"/>
              <a:t>The bulk of leaf protein is associated with photosynthesis</a:t>
            </a:r>
          </a:p>
          <a:p>
            <a:r>
              <a:rPr lang="en-AU" dirty="0" smtClean="0"/>
              <a:t>Leaves adjust proportional protein allocation to photosystem proteins in response to light availability</a:t>
            </a:r>
          </a:p>
          <a:p>
            <a:r>
              <a:rPr lang="en-AU" dirty="0" smtClean="0"/>
              <a:t>Environmental factors have only a marginal influence on proportional abundance of Calvin cycle proteins</a:t>
            </a:r>
          </a:p>
          <a:p>
            <a:r>
              <a:rPr lang="en-AU" dirty="0" smtClean="0"/>
              <a:t>Optimisation </a:t>
            </a:r>
            <a:r>
              <a:rPr lang="en-AU" dirty="0"/>
              <a:t>of carboxylation capacity </a:t>
            </a:r>
            <a:r>
              <a:rPr lang="en-AU" dirty="0" smtClean="0"/>
              <a:t>is likely achieved </a:t>
            </a:r>
            <a:r>
              <a:rPr lang="en-AU" dirty="0"/>
              <a:t>by </a:t>
            </a:r>
            <a:r>
              <a:rPr lang="en-AU" dirty="0" smtClean="0"/>
              <a:t>altering leaf anatomy and the </a:t>
            </a:r>
            <a:r>
              <a:rPr lang="en-AU" dirty="0"/>
              <a:t>total </a:t>
            </a:r>
            <a:r>
              <a:rPr lang="en-AU" dirty="0" smtClean="0"/>
              <a:t>amount of protein per leaf area</a:t>
            </a:r>
          </a:p>
        </p:txBody>
      </p:sp>
      <p:pic>
        <p:nvPicPr>
          <p:cNvPr id="4" name="Picture 3" descr="Mt Wellingto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r="9445"/>
          <a:stretch/>
        </p:blipFill>
        <p:spPr>
          <a:xfrm>
            <a:off x="1087754" y="4818595"/>
            <a:ext cx="2492259" cy="1769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3" y="4818594"/>
            <a:ext cx="2573758" cy="176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79" y="5006843"/>
            <a:ext cx="3272658" cy="13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Where to next?</a:t>
            </a:r>
            <a:endParaRPr lang="en-AU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Comparative work using data from </a:t>
            </a:r>
            <a:r>
              <a:rPr lang="en-AU" i="1" dirty="0" smtClean="0"/>
              <a:t>Acacia</a:t>
            </a:r>
            <a:r>
              <a:rPr lang="en-AU" dirty="0" smtClean="0"/>
              <a:t> and the </a:t>
            </a:r>
            <a:r>
              <a:rPr lang="en-AU" dirty="0" err="1" smtClean="0"/>
              <a:t>Proteaceae</a:t>
            </a:r>
            <a:endParaRPr lang="en-AU" dirty="0" smtClean="0"/>
          </a:p>
          <a:p>
            <a:r>
              <a:rPr lang="en-AU" dirty="0" smtClean="0"/>
              <a:t>Responses </a:t>
            </a:r>
            <a:r>
              <a:rPr lang="en-AU" dirty="0"/>
              <a:t>of other protein functional groups across environmental </a:t>
            </a:r>
            <a:r>
              <a:rPr lang="en-AU" dirty="0" smtClean="0"/>
              <a:t>gradients</a:t>
            </a:r>
          </a:p>
          <a:p>
            <a:r>
              <a:rPr lang="en-AU" dirty="0"/>
              <a:t>Parameterising systems-level models of photosynthesis and </a:t>
            </a:r>
            <a:r>
              <a:rPr lang="en-AU" dirty="0" smtClean="0"/>
              <a:t>earth system models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4" y="4445710"/>
            <a:ext cx="2619375" cy="1743075"/>
          </a:xfrm>
          <a:prstGeom prst="rect">
            <a:avLst/>
          </a:prstGeom>
        </p:spPr>
      </p:pic>
      <p:pic>
        <p:nvPicPr>
          <p:cNvPr id="6" name="Picture 5" descr="Agastachy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30094" y="4688539"/>
            <a:ext cx="2530924" cy="1345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2" y="4343727"/>
            <a:ext cx="2596055" cy="19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84072" y="1645422"/>
            <a:ext cx="10786665" cy="3416320"/>
            <a:chOff x="726142" y="412376"/>
            <a:chExt cx="10786665" cy="3416320"/>
          </a:xfrm>
        </p:grpSpPr>
        <p:sp>
          <p:nvSpPr>
            <p:cNvPr id="4" name="TextBox 3"/>
            <p:cNvSpPr txBox="1"/>
            <p:nvPr/>
          </p:nvSpPr>
          <p:spPr>
            <a:xfrm>
              <a:off x="726142" y="412376"/>
              <a:ext cx="256390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askerville" charset="0"/>
                  <a:ea typeface="Baskerville" charset="0"/>
                  <a:cs typeface="Baskerville" charset="0"/>
                </a:rPr>
                <a:t>Participants</a:t>
              </a: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Dr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Lara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Ainley</a:t>
              </a:r>
              <a:endParaRPr lang="en-US" dirty="0" smtClean="0">
                <a:latin typeface="Baskerville" charset="0"/>
                <a:ea typeface="Baskerville" charset="0"/>
                <a:cs typeface="Baskerville" charset="0"/>
              </a:endParaRP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Ms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Katy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Breakwell</a:t>
              </a:r>
              <a:endParaRPr lang="en-US" dirty="0" smtClean="0">
                <a:latin typeface="Baskerville" charset="0"/>
                <a:ea typeface="Baskerville" charset="0"/>
                <a:cs typeface="Baskerville" charset="0"/>
              </a:endParaRP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Ms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Jennalee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Clark</a:t>
              </a: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Dr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Tory Clarke</a:t>
              </a: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Ms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Michelle Demers</a:t>
              </a: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Dr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Siobhan Dennison</a:t>
              </a: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Dr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James Lawson</a:t>
              </a: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Dr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Renée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Marchin</a:t>
              </a:r>
              <a:endParaRPr lang="en-US" dirty="0" smtClean="0">
                <a:latin typeface="Baskerville" charset="0"/>
                <a:ea typeface="Baskerville" charset="0"/>
                <a:cs typeface="Baskerville" charset="0"/>
              </a:endParaRP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Dr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Steve Van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Sluyter</a:t>
              </a:r>
              <a:endParaRPr lang="en-US" dirty="0" smtClean="0">
                <a:latin typeface="Baskerville" charset="0"/>
                <a:ea typeface="Baskerville" charset="0"/>
                <a:cs typeface="Baskerville" charset="0"/>
              </a:endParaRP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Ms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Leslie Ward</a:t>
              </a:r>
            </a:p>
            <a:p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Prof Mark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Westoby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67226" y="2624308"/>
              <a:ext cx="41416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askerville" charset="0"/>
                  <a:ea typeface="Baskerville" charset="0"/>
                  <a:cs typeface="Baskerville" charset="0"/>
                </a:rPr>
                <a:t>Funding</a:t>
              </a:r>
            </a:p>
            <a:p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SIEF John Stocker Postdoctoral Fellowship</a:t>
              </a:r>
            </a:p>
            <a:p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ARC Discovery Project</a:t>
              </a:r>
            </a:p>
          </p:txBody>
        </p:sp>
        <p:pic>
          <p:nvPicPr>
            <p:cNvPr id="6" name="Picture 5" descr="Copy of PEPMOB_emblem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7007" y="607890"/>
              <a:ext cx="3225800" cy="32208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467226" y="415739"/>
              <a:ext cx="456552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askerville" charset="0"/>
                  <a:ea typeface="Baskerville" charset="0"/>
                  <a:cs typeface="Baskerville" charset="0"/>
                </a:rPr>
                <a:t>Acknowledgements</a:t>
              </a:r>
            </a:p>
            <a:p>
              <a:pPr marL="539750" indent="-531813"/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Dr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Mike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Aspinwall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, Profs Belinda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Medlyn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and David Tissue, Hawkesbury Institute for the Environment</a:t>
              </a: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Mr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Chris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Hodgkins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, </a:t>
              </a:r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Sciex</a:t>
              </a:r>
              <a:endParaRPr lang="en-US" dirty="0" smtClean="0">
                <a:latin typeface="Baskerville" charset="0"/>
                <a:ea typeface="Baskerville" charset="0"/>
                <a:cs typeface="Baskerville" charset="0"/>
              </a:endParaRP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Dr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Adam Carroll, ANU</a:t>
              </a:r>
            </a:p>
            <a:p>
              <a:r>
                <a:rPr lang="en-US" dirty="0" err="1" smtClean="0">
                  <a:latin typeface="Baskerville" charset="0"/>
                  <a:ea typeface="Baskerville" charset="0"/>
                  <a:cs typeface="Baskerville" charset="0"/>
                </a:rPr>
                <a:t>Dr</a:t>
              </a:r>
              <a:r>
                <a:rPr lang="en-US" dirty="0" smtClean="0">
                  <a:latin typeface="Baskerville" charset="0"/>
                  <a:ea typeface="Baskerville" charset="0"/>
                  <a:cs typeface="Baskerville" charset="0"/>
                </a:rPr>
                <a:t> Ben Crossett, University of Sydney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7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262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71" y="354615"/>
            <a:ext cx="11557440" cy="1325563"/>
          </a:xfrm>
        </p:spPr>
        <p:txBody>
          <a:bodyPr>
            <a:normAutofit/>
          </a:bodyPr>
          <a:lstStyle/>
          <a:p>
            <a:r>
              <a:rPr lang="en-AU" sz="3600" dirty="0" smtClean="0"/>
              <a:t>Effect of temperature on Cytochrome b6f (electron transport) 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51" y="1825625"/>
            <a:ext cx="7039497" cy="4351338"/>
          </a:xfrm>
        </p:spPr>
      </p:pic>
      <p:sp>
        <p:nvSpPr>
          <p:cNvPr id="5" name="TextBox 4"/>
          <p:cNvSpPr txBox="1"/>
          <p:nvPr/>
        </p:nvSpPr>
        <p:spPr>
          <a:xfrm>
            <a:off x="3364906" y="5189185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0.35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0678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85806"/>
              </p:ext>
            </p:extLst>
          </p:nvPr>
        </p:nvGraphicFramePr>
        <p:xfrm>
          <a:off x="3178891" y="2009242"/>
          <a:ext cx="5639290" cy="35822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858"/>
                <a:gridCol w="1127858"/>
                <a:gridCol w="1127858"/>
                <a:gridCol w="1127858"/>
                <a:gridCol w="1127858"/>
              </a:tblGrid>
              <a:tr h="838741">
                <a:tc>
                  <a:txBody>
                    <a:bodyPr/>
                    <a:lstStyle/>
                    <a:p>
                      <a:pPr algn="l" fontAlgn="b"/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u="none" strike="noStrike" dirty="0" smtClean="0">
                          <a:effectLst/>
                        </a:rPr>
                        <a:t>Canopy</a:t>
                      </a:r>
                      <a:r>
                        <a:rPr lang="en-AU" sz="1600" u="none" strike="noStrike" baseline="0" dirty="0" smtClean="0">
                          <a:effectLst/>
                        </a:rPr>
                        <a:t> openness</a:t>
                      </a:r>
                      <a:endParaRPr lang="en-AU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u="none" strike="noStrike" dirty="0" smtClean="0">
                          <a:effectLst/>
                        </a:rPr>
                        <a:t>Irradiance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6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</a:tr>
              <a:tr h="607851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u="none" strike="noStrike" dirty="0" smtClean="0">
                          <a:effectLst/>
                        </a:rPr>
                        <a:t>Canopy</a:t>
                      </a:r>
                      <a:r>
                        <a:rPr lang="en-AU" sz="1200" u="none" strike="noStrike" baseline="0" dirty="0" smtClean="0">
                          <a:effectLst/>
                        </a:rPr>
                        <a:t> openness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0.85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0.2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0.55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607851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Irradiance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0.85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0.61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-0.5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63909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0.2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0.61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0.16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63909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2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-0.55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-0.5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0.16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71448" y="441434"/>
            <a:ext cx="925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Correlation matrix of environmental variables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7378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78" y="0"/>
            <a:ext cx="8019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02" y="341957"/>
            <a:ext cx="9567732" cy="59251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8592" y="263951"/>
            <a:ext cx="4675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What’s in a leaf?</a:t>
            </a:r>
            <a:endParaRPr lang="en-A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668102" y="6357714"/>
            <a:ext cx="865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Leaf protein content ranges between 3 - 39 % of leaf dry mass (mean = 12 %, </a:t>
            </a:r>
            <a:r>
              <a:rPr lang="en-AU" dirty="0" err="1" smtClean="0"/>
              <a:t>stdev</a:t>
            </a:r>
            <a:r>
              <a:rPr lang="en-AU" dirty="0" smtClean="0"/>
              <a:t> = 4 %)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79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4" y="1533963"/>
            <a:ext cx="3273414" cy="47011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72126"/>
            <a:ext cx="9231086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Optimising the photosynthetic apparatus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560585" y="1853240"/>
            <a:ext cx="7241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Co-ordination hypothesis</a:t>
            </a:r>
            <a:r>
              <a:rPr lang="en-AU" sz="2400" dirty="0" smtClean="0"/>
              <a:t>: leaves should optimise protein allocation so that photosynthesis is co-limited by light capture and carboxylation capacity</a:t>
            </a:r>
            <a:endParaRPr lang="en-A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280738" y="3474946"/>
            <a:ext cx="502877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Protein allocation to </a:t>
            </a:r>
            <a:r>
              <a:rPr lang="en-AU" sz="2000" b="1" dirty="0" smtClean="0"/>
              <a:t>photosystems </a:t>
            </a:r>
            <a:r>
              <a:rPr lang="en-AU" sz="2000" dirty="0" smtClean="0"/>
              <a:t>should: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 smtClean="0"/>
              <a:t>Decrease with increasing light</a:t>
            </a:r>
          </a:p>
          <a:p>
            <a:endParaRPr lang="en-AU" sz="2000" dirty="0" smtClean="0"/>
          </a:p>
          <a:p>
            <a:r>
              <a:rPr lang="en-AU" sz="2000" dirty="0" smtClean="0"/>
              <a:t>Protein allocation to </a:t>
            </a:r>
            <a:r>
              <a:rPr lang="en-AU" sz="2000" b="1" dirty="0" smtClean="0"/>
              <a:t>Calvin cycle </a:t>
            </a:r>
            <a:r>
              <a:rPr lang="en-AU" sz="2000" dirty="0" smtClean="0"/>
              <a:t>should: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 smtClean="0"/>
              <a:t>Increase with increasing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 smtClean="0"/>
              <a:t>Decrease with increasing water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1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Allocation to photosystems is greater in low light</a:t>
            </a:r>
            <a:endParaRPr lang="en-AU" sz="3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04789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0.43, 54 % decline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0.37, 42 % decline</a:t>
            </a:r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2606566" y="5076497"/>
            <a:ext cx="1629103" cy="180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732494" y="5076497"/>
            <a:ext cx="2819892" cy="180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2532992" y="4981845"/>
            <a:ext cx="219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Canopy openness (%)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8166277" y="4981845"/>
            <a:ext cx="223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Irradiance (MJ/m</a:t>
            </a:r>
            <a:r>
              <a:rPr lang="en-AU" baseline="30000" dirty="0" smtClean="0"/>
              <a:t>2</a:t>
            </a:r>
            <a:r>
              <a:rPr lang="en-AU" dirty="0" smtClean="0"/>
              <a:t>/</a:t>
            </a:r>
            <a:r>
              <a:rPr lang="en-AU" dirty="0" err="1" smtClean="0"/>
              <a:t>yr</a:t>
            </a:r>
            <a:r>
              <a:rPr lang="en-AU" dirty="0" smtClean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757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676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35" y="1780194"/>
            <a:ext cx="899950" cy="8999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58315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974" y="1780194"/>
            <a:ext cx="899950" cy="89995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Allocation to photosystems is greater in low light</a:t>
            </a:r>
            <a:endParaRPr lang="en-AU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0.43, 54 % decline</a:t>
            </a:r>
            <a:endParaRPr lang="en-A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0.37, 42 % decline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49342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2606566" y="5076497"/>
            <a:ext cx="1629103" cy="180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732494" y="5076497"/>
            <a:ext cx="2819892" cy="180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2532992" y="4981845"/>
            <a:ext cx="219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Canopy openness (%)</a:t>
            </a:r>
            <a:endParaRPr lang="en-AU" dirty="0"/>
          </a:p>
        </p:txBody>
      </p:sp>
      <p:sp>
        <p:nvSpPr>
          <p:cNvPr id="23" name="TextBox 22"/>
          <p:cNvSpPr txBox="1"/>
          <p:nvPr/>
        </p:nvSpPr>
        <p:spPr>
          <a:xfrm>
            <a:off x="8166277" y="4981845"/>
            <a:ext cx="223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Irradiance (MJ/m</a:t>
            </a:r>
            <a:r>
              <a:rPr lang="en-AU" baseline="30000" dirty="0" smtClean="0"/>
              <a:t>2</a:t>
            </a:r>
            <a:r>
              <a:rPr lang="en-AU" dirty="0" smtClean="0"/>
              <a:t>/</a:t>
            </a:r>
            <a:r>
              <a:rPr lang="en-AU" dirty="0" err="1" smtClean="0"/>
              <a:t>yr</a:t>
            </a:r>
            <a:r>
              <a:rPr lang="en-AU" dirty="0" smtClean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7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13490" y="294130"/>
            <a:ext cx="9616965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Trends in proportional abundance of Calvin cycle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=0.02, R</a:t>
            </a:r>
            <a:r>
              <a:rPr lang="en-AU" baseline="30000" dirty="0" smtClean="0"/>
              <a:t>2</a:t>
            </a:r>
            <a:r>
              <a:rPr lang="en-AU" dirty="0" smtClean="0"/>
              <a:t> = 0.16, 8 % increase</a:t>
            </a:r>
            <a:endParaRPr lang="en-AU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12113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765738" y="4614041"/>
            <a:ext cx="956441" cy="14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5234949" y="4608330"/>
            <a:ext cx="1996168" cy="129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9244645" y="4625808"/>
            <a:ext cx="1996168" cy="129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1281264" y="4528024"/>
            <a:ext cx="2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Canopy openness (%)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5252314" y="4525168"/>
            <a:ext cx="223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Irradiance (MJ/m</a:t>
            </a:r>
            <a:r>
              <a:rPr lang="en-AU" baseline="30000" dirty="0" smtClean="0"/>
              <a:t>2</a:t>
            </a:r>
            <a:r>
              <a:rPr lang="en-AU" dirty="0" smtClean="0"/>
              <a:t>/</a:t>
            </a:r>
            <a:r>
              <a:rPr lang="en-AU" dirty="0" err="1" smtClean="0"/>
              <a:t>yr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9269072" y="4521847"/>
            <a:ext cx="233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Precipitation (mm/</a:t>
            </a:r>
            <a:r>
              <a:rPr lang="en-AU" dirty="0" err="1" smtClean="0"/>
              <a:t>yr</a:t>
            </a:r>
            <a:r>
              <a:rPr lang="en-AU" dirty="0" smtClean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68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4131557" y="1982878"/>
            <a:ext cx="3965376" cy="2904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60" y="3591612"/>
            <a:ext cx="659294" cy="75324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2966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8141129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53814" y="294130"/>
            <a:ext cx="10176641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Environmental trends in abundance of Calvin </a:t>
            </a:r>
            <a:r>
              <a:rPr lang="en-AU" sz="3600" dirty="0" smtClean="0"/>
              <a:t>cycle</a:t>
            </a:r>
            <a:r>
              <a:rPr lang="en-AU" sz="3200" dirty="0" smtClean="0"/>
              <a:t>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=0.02,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0.16, 8 % increase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3655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1765738" y="4614041"/>
            <a:ext cx="956441" cy="14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5234949" y="4608330"/>
            <a:ext cx="1996168" cy="129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9244645" y="4625808"/>
            <a:ext cx="1996168" cy="129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1281264" y="4528024"/>
            <a:ext cx="2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Canopy openness (%)</a:t>
            </a:r>
            <a:endParaRPr lang="en-AU" dirty="0"/>
          </a:p>
        </p:txBody>
      </p:sp>
      <p:sp>
        <p:nvSpPr>
          <p:cNvPr id="23" name="TextBox 22"/>
          <p:cNvSpPr txBox="1"/>
          <p:nvPr/>
        </p:nvSpPr>
        <p:spPr>
          <a:xfrm>
            <a:off x="5252314" y="4525168"/>
            <a:ext cx="223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Irradiance (MJ/m</a:t>
            </a:r>
            <a:r>
              <a:rPr lang="en-AU" baseline="30000" dirty="0" smtClean="0"/>
              <a:t>2</a:t>
            </a:r>
            <a:r>
              <a:rPr lang="en-AU" dirty="0" smtClean="0"/>
              <a:t>/</a:t>
            </a:r>
            <a:r>
              <a:rPr lang="en-AU" dirty="0" err="1" smtClean="0"/>
              <a:t>yr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24" name="TextBox 23"/>
          <p:cNvSpPr txBox="1"/>
          <p:nvPr/>
        </p:nvSpPr>
        <p:spPr>
          <a:xfrm>
            <a:off x="9269072" y="4521847"/>
            <a:ext cx="233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Precipitation (mm/</a:t>
            </a:r>
            <a:r>
              <a:rPr lang="en-AU" dirty="0" err="1" smtClean="0"/>
              <a:t>yr</a:t>
            </a:r>
            <a:r>
              <a:rPr lang="en-AU" dirty="0" smtClean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54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77" y="893378"/>
            <a:ext cx="5316212" cy="4696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94" y="893378"/>
            <a:ext cx="5316212" cy="4696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9450" y="4417857"/>
            <a:ext cx="110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</a:t>
            </a:r>
            <a:r>
              <a:rPr lang="en-AU" dirty="0" smtClean="0"/>
              <a:t> = 0.82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9758658" y="4417857"/>
            <a:ext cx="120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</a:t>
            </a:r>
            <a:r>
              <a:rPr lang="en-AU" dirty="0" smtClean="0"/>
              <a:t> = 0.95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1109734" y="147679"/>
            <a:ext cx="998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Room to move? Variation in proportional allocation</a:t>
            </a:r>
            <a:endParaRPr lang="en-AU" sz="3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96027"/>
              </p:ext>
            </p:extLst>
          </p:nvPr>
        </p:nvGraphicFramePr>
        <p:xfrm>
          <a:off x="912264" y="5694484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0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940302" y="1055859"/>
            <a:ext cx="4023303" cy="2852274"/>
            <a:chOff x="4162949" y="3956891"/>
            <a:chExt cx="4023303" cy="28522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949" y="3956891"/>
              <a:ext cx="3163399" cy="285227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056885" y="6128920"/>
              <a:ext cx="212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 smtClean="0"/>
                <a:t>p </a:t>
              </a:r>
              <a:r>
                <a:rPr lang="en-AU" sz="1200" dirty="0"/>
                <a:t>= 0.01, R</a:t>
              </a:r>
              <a:r>
                <a:rPr lang="en-AU" sz="1200" baseline="30000" dirty="0"/>
                <a:t>2</a:t>
              </a:r>
              <a:r>
                <a:rPr lang="en-AU" sz="1200" dirty="0"/>
                <a:t> = 0.20 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44940" y="3956891"/>
            <a:ext cx="4136812" cy="2852274"/>
            <a:chOff x="7844940" y="3956891"/>
            <a:chExt cx="4136812" cy="285227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940" y="3956891"/>
              <a:ext cx="3163399" cy="285227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294354" y="6128921"/>
              <a:ext cx="1687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 smtClean="0"/>
                <a:t>p </a:t>
              </a:r>
              <a:r>
                <a:rPr lang="en-AU" sz="1200" dirty="0"/>
                <a:t>= 0.15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96160" y="1055859"/>
            <a:ext cx="4209741" cy="2852274"/>
            <a:chOff x="4196160" y="971779"/>
            <a:chExt cx="4209741" cy="285227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160" y="971779"/>
              <a:ext cx="3163399" cy="28522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718503" y="3046680"/>
              <a:ext cx="1687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 smtClean="0"/>
                <a:t>p = 0.88</a:t>
              </a:r>
              <a:endParaRPr lang="en-AU" sz="12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14271" y="3956891"/>
            <a:ext cx="3851772" cy="2852274"/>
            <a:chOff x="7808211" y="1104617"/>
            <a:chExt cx="3851772" cy="28522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211" y="1104617"/>
              <a:ext cx="3163399" cy="2852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658326" y="3046681"/>
              <a:ext cx="200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dirty="0" smtClean="0"/>
                <a:t>p &lt; 0.001, </a:t>
              </a:r>
              <a:r>
                <a:rPr lang="en-AU" sz="1200" dirty="0"/>
                <a:t>R</a:t>
              </a:r>
              <a:r>
                <a:rPr lang="en-AU" sz="1200" baseline="30000" dirty="0"/>
                <a:t>2</a:t>
              </a:r>
              <a:r>
                <a:rPr lang="en-AU" sz="1200" dirty="0"/>
                <a:t> </a:t>
              </a:r>
              <a:r>
                <a:rPr lang="en-AU" sz="1200" dirty="0" smtClean="0"/>
                <a:t>= 0.26 </a:t>
              </a:r>
              <a:endParaRPr lang="en-AU" sz="12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1" y="1918880"/>
            <a:ext cx="3249886" cy="32498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14944" y="4394345"/>
            <a:ext cx="1482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&lt; 0.001, R</a:t>
            </a:r>
            <a:r>
              <a:rPr lang="en-AU" sz="1200" baseline="30000" dirty="0" smtClean="0"/>
              <a:t>2</a:t>
            </a:r>
            <a:r>
              <a:rPr lang="en-AU" sz="1200" dirty="0" smtClean="0"/>
              <a:t> = 0.31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87958" y="126756"/>
            <a:ext cx="10488694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Influence of leaf anatomy on protein abundance</a:t>
            </a:r>
            <a:endParaRPr lang="en-AU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265960" y="796146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Calvin cycle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9143962" y="787510"/>
            <a:ext cx="158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Photosystems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47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13785</TotalTime>
  <Words>1009</Words>
  <Application>Microsoft Office PowerPoint</Application>
  <PresentationFormat>Widescreen</PresentationFormat>
  <Paragraphs>201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Baskerville</vt:lpstr>
      <vt:lpstr>Calibri</vt:lpstr>
      <vt:lpstr>Calibri Light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Trends in proportional abundance of Calvin cycle proteins</vt:lpstr>
      <vt:lpstr>Environmental trends in abundance of Calvin cycle proteins</vt:lpstr>
      <vt:lpstr>PowerPoint Presentation</vt:lpstr>
      <vt:lpstr>PowerPoint Presentation</vt:lpstr>
      <vt:lpstr>Environmental trends in leaf mass per area</vt:lpstr>
      <vt:lpstr>PowerPoint Presentation</vt:lpstr>
      <vt:lpstr>Summary</vt:lpstr>
      <vt:lpstr>Where to next?</vt:lpstr>
      <vt:lpstr>PowerPoint Presentation</vt:lpstr>
      <vt:lpstr>PowerPoint Presentation</vt:lpstr>
      <vt:lpstr>Effect of temperature on Cytochrome b6f (electron transport) </vt:lpstr>
      <vt:lpstr>PowerPoint Presentation</vt:lpstr>
      <vt:lpstr>PowerPoint Presentation</vt:lpstr>
    </vt:vector>
  </TitlesOfParts>
  <Company>Macquarie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 of Science</dc:creator>
  <cp:lastModifiedBy>Faculty of Science</cp:lastModifiedBy>
  <cp:revision>128</cp:revision>
  <dcterms:created xsi:type="dcterms:W3CDTF">2017-03-29T23:46:05Z</dcterms:created>
  <dcterms:modified xsi:type="dcterms:W3CDTF">2017-04-27T03:44:56Z</dcterms:modified>
</cp:coreProperties>
</file>